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63" r:id="rId3"/>
    <p:sldId id="267" r:id="rId4"/>
    <p:sldId id="264" r:id="rId5"/>
    <p:sldId id="266" r:id="rId6"/>
    <p:sldId id="257" r:id="rId7"/>
    <p:sldId id="262" r:id="rId8"/>
    <p:sldId id="258" r:id="rId9"/>
    <p:sldId id="260" r:id="rId10"/>
    <p:sldId id="259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5/30/22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9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348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199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609639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8378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5/30/22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804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5/30/22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861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36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2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2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1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5/30/22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3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0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4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5/30/22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22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14473-C498-4313-A727-6E148E3FC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916" y="84913"/>
            <a:ext cx="12303328" cy="754961"/>
          </a:xfrm>
        </p:spPr>
        <p:txBody>
          <a:bodyPr>
            <a:noAutofit/>
          </a:bodyPr>
          <a:lstStyle/>
          <a:p>
            <a:pPr algn="l"/>
            <a:r>
              <a:rPr lang="en-AU" sz="3600" dirty="0">
                <a:solidFill>
                  <a:srgbClr val="FFFFFF"/>
                </a:solidFill>
              </a:rPr>
              <a:t>The Framework of the  Calling of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686099-6C85-4B21-9BB2-B9A222A7E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31" y="5164235"/>
            <a:ext cx="4647274" cy="839958"/>
          </a:xfrm>
        </p:spPr>
        <p:txBody>
          <a:bodyPr>
            <a:normAutofit/>
          </a:bodyPr>
          <a:lstStyle/>
          <a:p>
            <a:pPr algn="l"/>
            <a:r>
              <a:rPr lang="en-AU" sz="4000" b="1" dirty="0">
                <a:solidFill>
                  <a:srgbClr val="0070C0"/>
                </a:solidFill>
                <a:latin typeface="Amasis MT Pro Medium" panose="02040604050005020304" pitchFamily="18" charset="0"/>
              </a:rPr>
              <a:t>Deep calls to deep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022E0D-BD33-295D-B604-BF4FF28A3B2B}"/>
              </a:ext>
            </a:extLst>
          </p:cNvPr>
          <p:cNvGrpSpPr/>
          <p:nvPr/>
        </p:nvGrpSpPr>
        <p:grpSpPr>
          <a:xfrm>
            <a:off x="6366553" y="1115805"/>
            <a:ext cx="5825447" cy="5528575"/>
            <a:chOff x="5116531" y="738661"/>
            <a:chExt cx="5825447" cy="552857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5704F09-36AE-49D1-B38D-81858F5B6D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531" y="738661"/>
              <a:ext cx="5825447" cy="5528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259BC80-7150-4F5D-A378-4187DDEB7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1348" y="1831368"/>
              <a:ext cx="3195263" cy="3326259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3752E10-ACE8-4B5D-86EA-DDD0F7FC39EE}"/>
              </a:ext>
            </a:extLst>
          </p:cNvPr>
          <p:cNvSpPr/>
          <p:nvPr/>
        </p:nvSpPr>
        <p:spPr>
          <a:xfrm>
            <a:off x="714462" y="1479436"/>
            <a:ext cx="4591642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Eph 4.4</a:t>
            </a:r>
          </a:p>
          <a:p>
            <a:pPr algn="ctr"/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AU" sz="2400" b="0" i="0" u="none" strike="noStrike" baseline="0" dirty="0">
                <a:solidFill>
                  <a:srgbClr val="FFFF00"/>
                </a:solidFill>
                <a:latin typeface="Verdana" panose="020B0604030504040204" pitchFamily="34" charset="0"/>
              </a:rPr>
              <a:t>Eph 4:4  </a:t>
            </a:r>
            <a:r>
              <a:rPr lang="en-AU" sz="2400" b="0" i="1" u="none" strike="noStrike" baseline="0" dirty="0">
                <a:solidFill>
                  <a:srgbClr val="FFFF00"/>
                </a:solidFill>
                <a:latin typeface="Verdana" panose="020B0604030504040204" pitchFamily="34" charset="0"/>
              </a:rPr>
              <a:t>There is</a:t>
            </a:r>
            <a:r>
              <a:rPr lang="en-AU" sz="2400" b="0" i="0" u="none" strike="noStrike" baseline="0" dirty="0">
                <a:solidFill>
                  <a:srgbClr val="FFFF00"/>
                </a:solidFill>
                <a:latin typeface="Verdana" panose="020B0604030504040204" pitchFamily="34" charset="0"/>
              </a:rPr>
              <a:t> one body, </a:t>
            </a:r>
          </a:p>
          <a:p>
            <a:pPr algn="ctr"/>
            <a:r>
              <a:rPr lang="en-AU" sz="2400" b="0" i="0" u="none" strike="noStrike" baseline="0" dirty="0">
                <a:solidFill>
                  <a:srgbClr val="FFFF00"/>
                </a:solidFill>
                <a:latin typeface="Verdana" panose="020B0604030504040204" pitchFamily="34" charset="0"/>
              </a:rPr>
              <a:t>and one Spirit, even </a:t>
            </a:r>
          </a:p>
          <a:p>
            <a:pPr algn="ctr"/>
            <a:r>
              <a:rPr lang="en-AU" sz="2400" b="0" i="0" u="none" strike="noStrike" baseline="0" dirty="0">
                <a:solidFill>
                  <a:srgbClr val="FFFF00"/>
                </a:solidFill>
                <a:latin typeface="Verdana" panose="020B0604030504040204" pitchFamily="34" charset="0"/>
              </a:rPr>
              <a:t>as ye are called </a:t>
            </a:r>
          </a:p>
          <a:p>
            <a:pPr algn="ctr"/>
            <a:r>
              <a:rPr lang="en-AU" sz="2400" b="0" i="0" u="none" strike="noStrike" baseline="0" dirty="0">
                <a:solidFill>
                  <a:srgbClr val="FFFF00"/>
                </a:solidFill>
                <a:latin typeface="Verdana" panose="020B0604030504040204" pitchFamily="34" charset="0"/>
              </a:rPr>
              <a:t>in one hope of your calling; </a:t>
            </a:r>
            <a:endParaRPr lang="en-US" sz="66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476899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F78577-46D8-4695-9892-7B584A1FD971}"/>
              </a:ext>
            </a:extLst>
          </p:cNvPr>
          <p:cNvSpPr/>
          <p:nvPr/>
        </p:nvSpPr>
        <p:spPr>
          <a:xfrm>
            <a:off x="328075" y="93590"/>
            <a:ext cx="116515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 call &amp; destiny is greater than the sacrifice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2185B-489F-7CB8-6111-440AA61C8AA9}"/>
              </a:ext>
            </a:extLst>
          </p:cNvPr>
          <p:cNvSpPr/>
          <p:nvPr/>
        </p:nvSpPr>
        <p:spPr>
          <a:xfrm>
            <a:off x="116302" y="1795046"/>
            <a:ext cx="12237517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R="0" algn="ctr" rtl="0"/>
            <a:r>
              <a:rPr lang="en-AU" sz="2800" b="1" i="0" u="none" strike="noStrike" baseline="0" dirty="0" err="1">
                <a:solidFill>
                  <a:srgbClr val="FF0000"/>
                </a:solidFill>
                <a:latin typeface="Verdana" panose="020B0604030504040204" pitchFamily="34" charset="0"/>
              </a:rPr>
              <a:t>Luk</a:t>
            </a:r>
            <a:r>
              <a:rPr lang="en-AU" sz="2800" b="1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</a:rPr>
              <a:t> 5:27  </a:t>
            </a:r>
            <a:r>
              <a:rPr lang="en-AU" sz="2800" b="0" i="0" u="none" strike="noStrike" baseline="0" dirty="0">
                <a:latin typeface="Verdana" panose="020B0604030504040204" pitchFamily="34" charset="0"/>
              </a:rPr>
              <a:t>And after these things he went forth, </a:t>
            </a:r>
          </a:p>
          <a:p>
            <a:pPr marR="0" algn="ctr" rtl="0"/>
            <a:r>
              <a:rPr lang="en-AU" sz="2800" b="0" i="0" u="none" strike="noStrike" baseline="0" dirty="0">
                <a:latin typeface="Verdana" panose="020B0604030504040204" pitchFamily="34" charset="0"/>
              </a:rPr>
              <a:t>and saw a publican,  named Levi, sitting at the receipt of custom: </a:t>
            </a:r>
          </a:p>
          <a:p>
            <a:pPr marR="0" algn="ctr" rtl="0"/>
            <a:r>
              <a:rPr lang="en-AU" sz="2800" b="0" i="0" u="none" strike="noStrike" baseline="0" dirty="0">
                <a:latin typeface="Verdana" panose="020B0604030504040204" pitchFamily="34" charset="0"/>
              </a:rPr>
              <a:t>and he said unto him, Follow me. </a:t>
            </a:r>
          </a:p>
          <a:p>
            <a:pPr marR="0" algn="ctr" rtl="0"/>
            <a:r>
              <a:rPr lang="en-AU" sz="2800" b="1" i="0" u="none" strike="noStrike" baseline="0" dirty="0" err="1">
                <a:solidFill>
                  <a:srgbClr val="FF0000"/>
                </a:solidFill>
                <a:latin typeface="Verdana" panose="020B0604030504040204" pitchFamily="34" charset="0"/>
              </a:rPr>
              <a:t>Luk</a:t>
            </a:r>
            <a:r>
              <a:rPr lang="en-AU" sz="2800" b="1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</a:rPr>
              <a:t> 5:28</a:t>
            </a:r>
            <a:r>
              <a:rPr lang="en-AU" sz="2800" b="0" i="0" u="none" strike="noStrike" baseline="0" dirty="0">
                <a:latin typeface="Verdana" panose="020B0604030504040204" pitchFamily="34" charset="0"/>
              </a:rPr>
              <a:t>  And he left all, rose up, and followed him. </a:t>
            </a:r>
            <a:endParaRPr lang="en-US" sz="4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CF0C3B-22E4-3BA6-64C3-788261D74094}"/>
              </a:ext>
            </a:extLst>
          </p:cNvPr>
          <p:cNvSpPr/>
          <p:nvPr/>
        </p:nvSpPr>
        <p:spPr>
          <a:xfrm>
            <a:off x="975240" y="5150775"/>
            <a:ext cx="103572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Jesus chose to obey the will of God unto death – </a:t>
            </a:r>
          </a:p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Phil 2.5:11 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Thereby He gained the whole world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BD166-2FF5-6198-D2BB-168826039F29}"/>
              </a:ext>
            </a:extLst>
          </p:cNvPr>
          <p:cNvSpPr txBox="1"/>
          <p:nvPr/>
        </p:nvSpPr>
        <p:spPr>
          <a:xfrm>
            <a:off x="653015" y="4014921"/>
            <a:ext cx="103203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</a:rPr>
              <a:t>Mar 10:28  </a:t>
            </a:r>
            <a:r>
              <a:rPr lang="en-AU" sz="2800" b="0" i="0" u="none" strike="noStrike" baseline="0" dirty="0">
                <a:latin typeface="Verdana" panose="020B0604030504040204" pitchFamily="34" charset="0"/>
              </a:rPr>
              <a:t>Then Peter began to say unto him, Lo, we have left all, and have followed thee. 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638324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E47BF2-2B0D-8383-159C-29EC06F16C1E}"/>
              </a:ext>
            </a:extLst>
          </p:cNvPr>
          <p:cNvSpPr/>
          <p:nvPr/>
        </p:nvSpPr>
        <p:spPr>
          <a:xfrm>
            <a:off x="357809" y="847995"/>
            <a:ext cx="11618843" cy="55707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algn="ctr" rtl="0"/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R="0" algn="ctr" rtl="0"/>
            <a:r>
              <a:rPr lang="en-AU" sz="2800" b="0" i="0" u="none" strike="noStrike" baseline="0" dirty="0">
                <a:latin typeface="Verdana" panose="020B0604030504040204" pitchFamily="34" charset="0"/>
              </a:rPr>
              <a:t>Mar 10:21  Then Jesus beholding him loved him,</a:t>
            </a:r>
          </a:p>
          <a:p>
            <a:pPr marR="0" algn="ctr" rtl="0"/>
            <a:r>
              <a:rPr lang="en-AU" sz="2800" b="0" i="0" u="none" strike="noStrike" baseline="0" dirty="0">
                <a:latin typeface="Verdana" panose="020B0604030504040204" pitchFamily="34" charset="0"/>
              </a:rPr>
              <a:t> and said unto him, One thing thou </a:t>
            </a:r>
            <a:r>
              <a:rPr lang="en-AU" sz="2800" b="0" i="0" u="none" strike="noStrike" baseline="0" dirty="0" err="1">
                <a:latin typeface="Verdana" panose="020B0604030504040204" pitchFamily="34" charset="0"/>
              </a:rPr>
              <a:t>lackest</a:t>
            </a:r>
            <a:r>
              <a:rPr lang="en-AU" sz="2800" b="0" i="0" u="none" strike="noStrike" baseline="0" dirty="0">
                <a:latin typeface="Verdana" panose="020B0604030504040204" pitchFamily="34" charset="0"/>
              </a:rPr>
              <a:t>: go thy way, </a:t>
            </a:r>
          </a:p>
          <a:p>
            <a:pPr marR="0" algn="ctr" rtl="0"/>
            <a:r>
              <a:rPr lang="en-AU" sz="2800" b="0" i="0" u="none" strike="noStrike" baseline="0" dirty="0">
                <a:latin typeface="Verdana" panose="020B0604030504040204" pitchFamily="34" charset="0"/>
              </a:rPr>
              <a:t>sell whatsoever thou  hast, and give to the poor, and </a:t>
            </a:r>
          </a:p>
          <a:p>
            <a:pPr marR="0" algn="ctr" rtl="0"/>
            <a:r>
              <a:rPr lang="en-AU" sz="2800" b="1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</a:rPr>
              <a:t>thou shalt have treasure in heaven</a:t>
            </a:r>
            <a:r>
              <a:rPr lang="en-AU" sz="2800" b="0" i="0" u="none" strike="noStrike" baseline="0" dirty="0">
                <a:latin typeface="Verdana" panose="020B0604030504040204" pitchFamily="34" charset="0"/>
              </a:rPr>
              <a:t>: </a:t>
            </a:r>
          </a:p>
          <a:p>
            <a:pPr marR="0" algn="ctr" rtl="0"/>
            <a:r>
              <a:rPr lang="en-AU" sz="2800" b="0" i="0" u="none" strike="noStrike" baseline="0" dirty="0">
                <a:latin typeface="Verdana" panose="020B0604030504040204" pitchFamily="34" charset="0"/>
              </a:rPr>
              <a:t>and come, take up the cross, and follow me. </a:t>
            </a:r>
          </a:p>
          <a:p>
            <a:pPr marR="0" algn="ctr" rtl="0"/>
            <a:r>
              <a:rPr lang="en-AU" sz="2800" b="0" i="0" u="none" strike="noStrike" baseline="0" dirty="0">
                <a:latin typeface="Verdana" panose="020B0604030504040204" pitchFamily="34" charset="0"/>
              </a:rPr>
              <a:t>Mar 10:22  And he was sad at that saying, and went away </a:t>
            </a:r>
          </a:p>
          <a:p>
            <a:pPr marR="0" algn="ctr" rtl="0"/>
            <a:r>
              <a:rPr lang="en-AU" sz="2800" b="0" i="0" u="none" strike="noStrike" baseline="0" dirty="0">
                <a:latin typeface="Verdana" panose="020B0604030504040204" pitchFamily="34" charset="0"/>
              </a:rPr>
              <a:t>grieved: for he had great possessions. </a:t>
            </a:r>
          </a:p>
          <a:p>
            <a:pPr marR="0" algn="ctr" rtl="0"/>
            <a:r>
              <a:rPr lang="en-AU" sz="2800" b="0" i="0" u="none" strike="noStrike" baseline="0" dirty="0">
                <a:latin typeface="Verdana" panose="020B0604030504040204" pitchFamily="34" charset="0"/>
              </a:rPr>
              <a:t>Mar 10:23  And Jesus looked round about, and saith unto his </a:t>
            </a:r>
          </a:p>
          <a:p>
            <a:pPr marR="0" algn="ctr" rtl="0"/>
            <a:r>
              <a:rPr lang="en-AU" sz="2800" b="0" i="0" u="none" strike="noStrike" baseline="0" dirty="0">
                <a:latin typeface="Verdana" panose="020B0604030504040204" pitchFamily="34" charset="0"/>
              </a:rPr>
              <a:t>disciples, </a:t>
            </a:r>
          </a:p>
          <a:p>
            <a:pPr marR="0" algn="ctr" rtl="0"/>
            <a:r>
              <a:rPr lang="en-AU" sz="2800" b="0" i="0" u="none" strike="noStrike" baseline="0" dirty="0">
                <a:latin typeface="Verdana" panose="020B0604030504040204" pitchFamily="34" charset="0"/>
              </a:rPr>
              <a:t>How hardly shall they that have riches enter into the </a:t>
            </a:r>
          </a:p>
          <a:p>
            <a:pPr marR="0" algn="ctr" rtl="0"/>
            <a:r>
              <a:rPr lang="en-AU" sz="2800" b="0" i="0" u="none" strike="noStrike" baseline="0" dirty="0">
                <a:latin typeface="Verdana" panose="020B0604030504040204" pitchFamily="34" charset="0"/>
              </a:rPr>
              <a:t>kingdom of God! 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31BA5B-0AF6-73E0-4BF1-400501966095}"/>
              </a:ext>
            </a:extLst>
          </p:cNvPr>
          <p:cNvSpPr txBox="1"/>
          <p:nvPr/>
        </p:nvSpPr>
        <p:spPr>
          <a:xfrm>
            <a:off x="2271091" y="-75335"/>
            <a:ext cx="68679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 10.21:23</a:t>
            </a:r>
          </a:p>
        </p:txBody>
      </p:sp>
    </p:spTree>
    <p:extLst>
      <p:ext uri="{BB962C8B-B14F-4D97-AF65-F5344CB8AC3E}">
        <p14:creationId xmlns:p14="http://schemas.microsoft.com/office/powerpoint/2010/main" val="1484785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AFF4E5-0396-9F85-0208-A224A1C7E6F4}"/>
              </a:ext>
            </a:extLst>
          </p:cNvPr>
          <p:cNvSpPr/>
          <p:nvPr/>
        </p:nvSpPr>
        <p:spPr>
          <a:xfrm>
            <a:off x="2150850" y="1674360"/>
            <a:ext cx="78903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CALLING =  TO TAKE UP </a:t>
            </a:r>
          </a:p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CROSS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965FBD-378E-615B-A7A0-F1EE521E0F3D}"/>
              </a:ext>
            </a:extLst>
          </p:cNvPr>
          <p:cNvSpPr/>
          <p:nvPr/>
        </p:nvSpPr>
        <p:spPr>
          <a:xfrm>
            <a:off x="1561660" y="3983551"/>
            <a:ext cx="89162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DESTINY = TO FOLLOW HIM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37CECD-F8B5-EC68-006E-9D8F41D68FB3}"/>
              </a:ext>
            </a:extLst>
          </p:cNvPr>
          <p:cNvSpPr txBox="1"/>
          <p:nvPr/>
        </p:nvSpPr>
        <p:spPr>
          <a:xfrm>
            <a:off x="2365513" y="5282914"/>
            <a:ext cx="87464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Joh 12:26</a:t>
            </a:r>
            <a:r>
              <a:rPr lang="en-AU" sz="24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  </a:t>
            </a:r>
            <a:r>
              <a:rPr lang="en-AU" sz="2400" b="0" i="0" u="none" strike="noStrike" baseline="0" dirty="0">
                <a:solidFill>
                  <a:srgbClr val="DA3737"/>
                </a:solidFill>
                <a:latin typeface="Verdana" panose="020B0604030504040204" pitchFamily="34" charset="0"/>
              </a:rPr>
              <a:t>If any man serve me, let him follow me; and </a:t>
            </a:r>
            <a:r>
              <a:rPr lang="en-AU" sz="2400" b="1" i="0" u="none" strike="noStrike" baseline="0" dirty="0">
                <a:solidFill>
                  <a:srgbClr val="FFFF00"/>
                </a:solidFill>
                <a:latin typeface="Verdana" panose="020B0604030504040204" pitchFamily="34" charset="0"/>
              </a:rPr>
              <a:t>where I am, there</a:t>
            </a:r>
            <a:r>
              <a:rPr lang="en-AU" sz="2400" b="1" i="0" u="none" strike="noStrike" baseline="0" dirty="0">
                <a:latin typeface="Verdana" panose="020B0604030504040204" pitchFamily="34" charset="0"/>
              </a:rPr>
              <a:t> </a:t>
            </a:r>
            <a:r>
              <a:rPr lang="en-AU" sz="2400" b="0" i="0" u="none" strike="noStrike" baseline="0" dirty="0">
                <a:solidFill>
                  <a:srgbClr val="DA3737"/>
                </a:solidFill>
                <a:latin typeface="Verdana" panose="020B0604030504040204" pitchFamily="34" charset="0"/>
              </a:rPr>
              <a:t>shall also my servant be: if any man serve me, him will</a:t>
            </a:r>
            <a:r>
              <a:rPr lang="en-AU" sz="24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</a:t>
            </a:r>
            <a:r>
              <a:rPr lang="en-AU" sz="2400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my</a:t>
            </a:r>
            <a:r>
              <a:rPr lang="en-AU" sz="24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</a:t>
            </a:r>
            <a:r>
              <a:rPr lang="en-AU" sz="2400" b="0" i="0" u="none" strike="noStrike" baseline="0" dirty="0">
                <a:solidFill>
                  <a:srgbClr val="DA3737"/>
                </a:solidFill>
                <a:latin typeface="Verdana" panose="020B0604030504040204" pitchFamily="34" charset="0"/>
              </a:rPr>
              <a:t>Father honour.</a:t>
            </a:r>
            <a:r>
              <a:rPr lang="en-AU" sz="24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 </a:t>
            </a:r>
            <a:endParaRPr lang="en-AU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4EE990-ACB8-6701-E956-7AECC0C36F13}"/>
              </a:ext>
            </a:extLst>
          </p:cNvPr>
          <p:cNvSpPr/>
          <p:nvPr/>
        </p:nvSpPr>
        <p:spPr>
          <a:xfrm>
            <a:off x="3432856" y="88444"/>
            <a:ext cx="56112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CALLING &amp; DESTINY</a:t>
            </a:r>
          </a:p>
        </p:txBody>
      </p:sp>
    </p:spTree>
    <p:extLst>
      <p:ext uri="{BB962C8B-B14F-4D97-AF65-F5344CB8AC3E}">
        <p14:creationId xmlns:p14="http://schemas.microsoft.com/office/powerpoint/2010/main" val="689166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7901EF-2ED9-08AC-FF9B-A81D854699DC}"/>
              </a:ext>
            </a:extLst>
          </p:cNvPr>
          <p:cNvSpPr/>
          <p:nvPr/>
        </p:nvSpPr>
        <p:spPr>
          <a:xfrm>
            <a:off x="2294875" y="164501"/>
            <a:ext cx="79600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COST OF YOUR CALLING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91AF0E-7C5D-1F77-DF6C-BA0277BED5BA}"/>
              </a:ext>
            </a:extLst>
          </p:cNvPr>
          <p:cNvSpPr/>
          <p:nvPr/>
        </p:nvSpPr>
        <p:spPr>
          <a:xfrm>
            <a:off x="2582814" y="1187225"/>
            <a:ext cx="67650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GIVING UP EVERYTHING FOR JESUS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B8BE6B-B985-7D5D-A380-86662FF8983B}"/>
              </a:ext>
            </a:extLst>
          </p:cNvPr>
          <p:cNvSpPr/>
          <p:nvPr/>
        </p:nvSpPr>
        <p:spPr>
          <a:xfrm>
            <a:off x="110438" y="2125944"/>
            <a:ext cx="54729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SUFFERING &amp; PERSECUTION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916723-E2DB-82FD-98C1-6AE96A85D67E}"/>
              </a:ext>
            </a:extLst>
          </p:cNvPr>
          <p:cNvSpPr/>
          <p:nvPr/>
        </p:nvSpPr>
        <p:spPr>
          <a:xfrm>
            <a:off x="5106421" y="2825177"/>
            <a:ext cx="69212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LONELINESS- TIREDNESS - DANGERS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6BA109-3A8D-7FB0-0E21-1C9DA3F8F462}"/>
              </a:ext>
            </a:extLst>
          </p:cNvPr>
          <p:cNvSpPr/>
          <p:nvPr/>
        </p:nvSpPr>
        <p:spPr>
          <a:xfrm>
            <a:off x="110438" y="4095083"/>
            <a:ext cx="93372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MISUNDERSTANDING – OFFENCE - HUMILIATION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D164D7-597D-8115-A7CE-45C7E9A394A6}"/>
              </a:ext>
            </a:extLst>
          </p:cNvPr>
          <p:cNvSpPr/>
          <p:nvPr/>
        </p:nvSpPr>
        <p:spPr>
          <a:xfrm>
            <a:off x="4429273" y="6178297"/>
            <a:ext cx="27838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MARTYRDOM</a:t>
            </a:r>
            <a:endParaRPr lang="en-US" sz="2800" b="1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2D432B-CAEB-9EBB-92D2-8D417F63D096}"/>
              </a:ext>
            </a:extLst>
          </p:cNvPr>
          <p:cNvSpPr/>
          <p:nvPr/>
        </p:nvSpPr>
        <p:spPr>
          <a:xfrm>
            <a:off x="2582814" y="5136690"/>
            <a:ext cx="94607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CONSTANT ATTACKS &amp; BUFFETING OF SATAN</a:t>
            </a:r>
          </a:p>
        </p:txBody>
      </p:sp>
    </p:spTree>
    <p:extLst>
      <p:ext uri="{BB962C8B-B14F-4D97-AF65-F5344CB8AC3E}">
        <p14:creationId xmlns:p14="http://schemas.microsoft.com/office/powerpoint/2010/main" val="3672989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18EB01-7607-B9DA-BAD1-DFD6A1DC6CC2}"/>
              </a:ext>
            </a:extLst>
          </p:cNvPr>
          <p:cNvSpPr/>
          <p:nvPr/>
        </p:nvSpPr>
        <p:spPr>
          <a:xfrm>
            <a:off x="1446609" y="-74039"/>
            <a:ext cx="99349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BENEFITS OF YOUR CALLING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CA7D0-8A53-0BC3-AAF0-0C6D2A7FF949}"/>
              </a:ext>
            </a:extLst>
          </p:cNvPr>
          <p:cNvSpPr/>
          <p:nvPr/>
        </p:nvSpPr>
        <p:spPr>
          <a:xfrm>
            <a:off x="1654830" y="995328"/>
            <a:ext cx="831253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JOY OF BRINGING MANY UNTO SALVATION </a:t>
            </a:r>
          </a:p>
          <a:p>
            <a:pPr algn="ctr"/>
            <a:r>
              <a:rPr lang="en-US" sz="28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 RELEASING THEM </a:t>
            </a:r>
          </a:p>
          <a:p>
            <a:pPr algn="ctr"/>
            <a:r>
              <a:rPr lang="en-US" sz="280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 THE POWER OF SATAN</a:t>
            </a:r>
            <a:endParaRPr lang="en-US" sz="2800" b="0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81BD6A-266F-4F66-263F-FF8A87CBF7FD}"/>
              </a:ext>
            </a:extLst>
          </p:cNvPr>
          <p:cNvSpPr/>
          <p:nvPr/>
        </p:nvSpPr>
        <p:spPr>
          <a:xfrm>
            <a:off x="1605899" y="2828946"/>
            <a:ext cx="912006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DOING THE WILL OF GOD THEREBY PLEASING HIM &amp;</a:t>
            </a:r>
          </a:p>
          <a:p>
            <a:pPr algn="ctr"/>
            <a:r>
              <a:rPr lang="en-US" sz="280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GAINING THE REWARDS HE HAS FOR YOU</a:t>
            </a:r>
            <a:endParaRPr lang="en-US" sz="2800" b="0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927696-3ADB-9DFD-7275-A616B5E89503}"/>
              </a:ext>
            </a:extLst>
          </p:cNvPr>
          <p:cNvSpPr/>
          <p:nvPr/>
        </p:nvSpPr>
        <p:spPr>
          <a:xfrm>
            <a:off x="327121" y="4011542"/>
            <a:ext cx="1112221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ENTERING INTO DIMENSIONS OF GLORY, POWER  &amp; REVELATION</a:t>
            </a:r>
          </a:p>
          <a:p>
            <a:pPr algn="ctr"/>
            <a:r>
              <a:rPr lang="en-US" sz="28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OTHERWISE </a:t>
            </a:r>
            <a:r>
              <a:rPr lang="en-US" sz="280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UNAVAILABLE</a:t>
            </a:r>
            <a:endParaRPr lang="en-US" sz="2800" b="0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F82462-5340-ABF6-20B3-150514FCD484}"/>
              </a:ext>
            </a:extLst>
          </p:cNvPr>
          <p:cNvSpPr/>
          <p:nvPr/>
        </p:nvSpPr>
        <p:spPr>
          <a:xfrm>
            <a:off x="1654830" y="5263992"/>
            <a:ext cx="80712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ESTABLISHING GOD’S KINGDOM WITH POWER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A2B7B2-5E7B-3DB2-0DA8-174D5F59BB51}"/>
              </a:ext>
            </a:extLst>
          </p:cNvPr>
          <p:cNvSpPr/>
          <p:nvPr/>
        </p:nvSpPr>
        <p:spPr>
          <a:xfrm>
            <a:off x="2714158" y="6235835"/>
            <a:ext cx="61938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FULFILLING YOUR PURPOSE IN LIFE </a:t>
            </a:r>
          </a:p>
        </p:txBody>
      </p:sp>
    </p:spTree>
    <p:extLst>
      <p:ext uri="{BB962C8B-B14F-4D97-AF65-F5344CB8AC3E}">
        <p14:creationId xmlns:p14="http://schemas.microsoft.com/office/powerpoint/2010/main" val="343967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4B6767-0078-4651-1CEC-6AE0EE214E3F}"/>
              </a:ext>
            </a:extLst>
          </p:cNvPr>
          <p:cNvSpPr/>
          <p:nvPr/>
        </p:nvSpPr>
        <p:spPr>
          <a:xfrm>
            <a:off x="4144185" y="2967335"/>
            <a:ext cx="3903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GOD BLESS</a:t>
            </a:r>
          </a:p>
        </p:txBody>
      </p:sp>
    </p:spTree>
    <p:extLst>
      <p:ext uri="{BB962C8B-B14F-4D97-AF65-F5344CB8AC3E}">
        <p14:creationId xmlns:p14="http://schemas.microsoft.com/office/powerpoint/2010/main" val="444756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2EE57A-B596-1B06-8756-D2643190AD50}"/>
              </a:ext>
            </a:extLst>
          </p:cNvPr>
          <p:cNvSpPr/>
          <p:nvPr/>
        </p:nvSpPr>
        <p:spPr>
          <a:xfrm>
            <a:off x="428664" y="0"/>
            <a:ext cx="11345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A CALLING &amp; THE NATURE OF IT?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F61769-2F3C-7A66-9908-06C8A441E4EF}"/>
              </a:ext>
            </a:extLst>
          </p:cNvPr>
          <p:cNvSpPr/>
          <p:nvPr/>
        </p:nvSpPr>
        <p:spPr>
          <a:xfrm>
            <a:off x="407029" y="808678"/>
            <a:ext cx="10669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HEAVENLY CALLING – 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Heb 3.1 – 2 Tim 1.9 - Rom 1.1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39F985-DD78-2025-E558-52B9B773B007}"/>
              </a:ext>
            </a:extLst>
          </p:cNvPr>
          <p:cNvSpPr/>
          <p:nvPr/>
        </p:nvSpPr>
        <p:spPr>
          <a:xfrm>
            <a:off x="-540670" y="2304898"/>
            <a:ext cx="1256517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CALLING IS AN INVITATION BY JESUS TO JOIN HIM IN HIS </a:t>
            </a:r>
          </a:p>
          <a:p>
            <a:pPr algn="just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KINGDOM  -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Matt 6.33 –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Luk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12.32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C097FF-D3B3-610A-A0D3-F7380B6547E4}"/>
              </a:ext>
            </a:extLst>
          </p:cNvPr>
          <p:cNvSpPr/>
          <p:nvPr/>
        </p:nvSpPr>
        <p:spPr>
          <a:xfrm>
            <a:off x="407029" y="1619331"/>
            <a:ext cx="50929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BE SAVED –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Rom 10.9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59098-51D4-8032-24BC-60534EC65306}"/>
              </a:ext>
            </a:extLst>
          </p:cNvPr>
          <p:cNvSpPr/>
          <p:nvPr/>
        </p:nvSpPr>
        <p:spPr>
          <a:xfrm>
            <a:off x="-439294" y="3429000"/>
            <a:ext cx="86330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SERVE &amp; FOLLOW HIM 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Luke 9.23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C663FE-18D8-C494-F551-5B2E59D9A1D1}"/>
              </a:ext>
            </a:extLst>
          </p:cNvPr>
          <p:cNvSpPr/>
          <p:nvPr/>
        </p:nvSpPr>
        <p:spPr>
          <a:xfrm>
            <a:off x="437326" y="4293739"/>
            <a:ext cx="1189382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PERFORM SPECIFIC MINISTERIAL FUNCTIONS WITHIN </a:t>
            </a:r>
          </a:p>
          <a:p>
            <a:pPr algn="just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FRAMEWORK OF THE CALL –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Matt 4.19 – Eph 4.4</a:t>
            </a:r>
          </a:p>
          <a:p>
            <a:pPr algn="just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WHICH MANTLES, OFFICES, AUTHORITY, IDENTITY, ANOINTING</a:t>
            </a:r>
          </a:p>
          <a:p>
            <a:pPr algn="just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AND INSTRUCTIONS  ARE GIVEN – 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Eph 4.11:13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0753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7FB828-38FC-61D1-0011-BAE0BAE3B165}"/>
              </a:ext>
            </a:extLst>
          </p:cNvPr>
          <p:cNvSpPr txBox="1"/>
          <p:nvPr/>
        </p:nvSpPr>
        <p:spPr>
          <a:xfrm>
            <a:off x="308472" y="527488"/>
            <a:ext cx="1134737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AU" sz="2800" b="1" i="0" u="none" strike="noStrike" baseline="0" dirty="0">
                <a:solidFill>
                  <a:srgbClr val="FFFF00"/>
                </a:solidFill>
                <a:latin typeface="Verdana" panose="020B0604030504040204" pitchFamily="34" charset="0"/>
              </a:rPr>
              <a:t>Eph 1:17  That the God of our Lord Jesus Christ, the Father of glory, may give unto you the spirit of wisdom and revelation in the knowledge of him: </a:t>
            </a:r>
          </a:p>
          <a:p>
            <a:pPr marR="0" algn="ctr" rtl="0"/>
            <a:r>
              <a:rPr lang="en-AU" sz="2800" b="1" i="0" u="none" strike="noStrike" baseline="0" dirty="0">
                <a:solidFill>
                  <a:srgbClr val="FFFF00"/>
                </a:solidFill>
                <a:latin typeface="Verdana" panose="020B0604030504040204" pitchFamily="34" charset="0"/>
              </a:rPr>
              <a:t>Eph 1:18  The eyes of your understanding being enlightened; that ye may know what is the </a:t>
            </a:r>
          </a:p>
          <a:p>
            <a:pPr marR="0" algn="ctr" rtl="0"/>
            <a:r>
              <a:rPr lang="en-AU" sz="3600" b="1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</a:rPr>
              <a:t>hope of His calling</a:t>
            </a:r>
            <a:r>
              <a:rPr lang="en-AU" sz="2800" b="1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</a:rPr>
              <a:t>….</a:t>
            </a:r>
            <a:endParaRPr lang="en-AU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58BFA4-8381-080D-83A5-AEA1DDD474D4}"/>
              </a:ext>
            </a:extLst>
          </p:cNvPr>
          <p:cNvSpPr/>
          <p:nvPr/>
        </p:nvSpPr>
        <p:spPr>
          <a:xfrm>
            <a:off x="232144" y="3796675"/>
            <a:ext cx="1172771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MYSTERY OF HIS CALLING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UNFOLDS THROUGH THE SPIRIT 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WISDOM &amp;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REVELATION 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THE KNOWLEDGE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JESUS ( WHO IS RISEN &amp; RULING)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0173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4DED50-B5E4-75FD-3E5E-371B2866B13F}"/>
              </a:ext>
            </a:extLst>
          </p:cNvPr>
          <p:cNvSpPr txBox="1"/>
          <p:nvPr/>
        </p:nvSpPr>
        <p:spPr>
          <a:xfrm>
            <a:off x="1212352" y="172573"/>
            <a:ext cx="94304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CALLING &amp; CHOOSING</a:t>
            </a:r>
          </a:p>
          <a:p>
            <a:pPr algn="ctr"/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---------------------</a:t>
            </a:r>
            <a:endParaRPr lang="en-US" sz="3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DEFINING MINISTRY CALLING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F304A6-5172-A935-53CA-1EA4ABB01ADF}"/>
              </a:ext>
            </a:extLst>
          </p:cNvPr>
          <p:cNvSpPr/>
          <p:nvPr/>
        </p:nvSpPr>
        <p:spPr>
          <a:xfrm>
            <a:off x="98907" y="3295483"/>
            <a:ext cx="116573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ACTS 9.11:15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JESUS USES ANOTHER PERSON TO CONFIRM </a:t>
            </a:r>
          </a:p>
          <a:p>
            <a:pPr algn="just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THE CALLING ON PAUL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212F42-DA96-952C-DEFA-7CFE8F675CDD}"/>
              </a:ext>
            </a:extLst>
          </p:cNvPr>
          <p:cNvSpPr/>
          <p:nvPr/>
        </p:nvSpPr>
        <p:spPr>
          <a:xfrm>
            <a:off x="58310" y="4765519"/>
            <a:ext cx="1067016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ACTS 23.11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JESUS FURTHERS THE CALL PERSONALLY 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TOWARDS PAUL’S DESTINY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D79404-649B-E09B-EA8C-D61C54C64F34}"/>
              </a:ext>
            </a:extLst>
          </p:cNvPr>
          <p:cNvSpPr/>
          <p:nvPr/>
        </p:nvSpPr>
        <p:spPr>
          <a:xfrm>
            <a:off x="61654" y="1825447"/>
            <a:ext cx="1058116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JOHN 15.16 – JER 1.5 -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CALLING &amp; ORDINATION IS </a:t>
            </a:r>
          </a:p>
          <a:p>
            <a:pPr algn="just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GAL 1.1–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BY JESUS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E767AA-E333-639A-F7DA-C06249067F85}"/>
              </a:ext>
            </a:extLst>
          </p:cNvPr>
          <p:cNvSpPr/>
          <p:nvPr/>
        </p:nvSpPr>
        <p:spPr>
          <a:xfrm>
            <a:off x="96704" y="6100652"/>
            <a:ext cx="111909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Heb 5.4,5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NO ONE TAKES THE CALL UPON THEMSELVES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562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99DF3F-C379-2F36-DAE8-99E535C2F082}"/>
              </a:ext>
            </a:extLst>
          </p:cNvPr>
          <p:cNvSpPr/>
          <p:nvPr/>
        </p:nvSpPr>
        <p:spPr>
          <a:xfrm>
            <a:off x="1345661" y="244012"/>
            <a:ext cx="95006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SEVERAL STAGES OF THE CALL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3B0CC7-FC90-C93F-471E-27BF3EA5495D}"/>
              </a:ext>
            </a:extLst>
          </p:cNvPr>
          <p:cNvSpPr/>
          <p:nvPr/>
        </p:nvSpPr>
        <p:spPr>
          <a:xfrm>
            <a:off x="170911" y="1300874"/>
            <a:ext cx="99863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DESIRE BORN OF GOD IN THE HEART –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Acts 26.14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51D3FA-5E00-BECF-2C14-5FE9BA6751B6}"/>
              </a:ext>
            </a:extLst>
          </p:cNvPr>
          <p:cNvSpPr/>
          <p:nvPr/>
        </p:nvSpPr>
        <p:spPr>
          <a:xfrm>
            <a:off x="170911" y="2173070"/>
            <a:ext cx="94003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CALL BY GOD –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SAM 3.3:10 – ACTS 9.11:15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97E75-EBA5-3AF5-6688-E27E90A80E17}"/>
              </a:ext>
            </a:extLst>
          </p:cNvPr>
          <p:cNvSpPr/>
          <p:nvPr/>
        </p:nvSpPr>
        <p:spPr>
          <a:xfrm>
            <a:off x="170911" y="3207604"/>
            <a:ext cx="1085495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CALLED BY DREAMS &amp; SUPERNATURAL ENCOUNTERS –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 37.5:10 – JUDG 6.11:16 – ACTS 9.3:8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E5FDAD-B274-3F64-747A-FE684C6E87E4}"/>
              </a:ext>
            </a:extLst>
          </p:cNvPr>
          <p:cNvSpPr/>
          <p:nvPr/>
        </p:nvSpPr>
        <p:spPr>
          <a:xfrm>
            <a:off x="170911" y="4474942"/>
            <a:ext cx="865512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DEATH TO SELF IN ACCEPTING THE CALL –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Mark 10.21 – Luke 9.23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18A2A-91C4-6F5B-9B81-4B928287EB80}"/>
              </a:ext>
            </a:extLst>
          </p:cNvPr>
          <p:cNvSpPr/>
          <p:nvPr/>
        </p:nvSpPr>
        <p:spPr>
          <a:xfrm>
            <a:off x="-527831" y="5707039"/>
            <a:ext cx="1164971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INABILITY &amp; UNWILLINGNESS TO ACCEPT THE CALL </a:t>
            </a:r>
          </a:p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Matt 16.21 – 19.21 – Matt 22.1:13 (wedding feast invitation)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5185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31308B-3520-48D1-8523-289A2034E87F}"/>
              </a:ext>
            </a:extLst>
          </p:cNvPr>
          <p:cNvSpPr/>
          <p:nvPr/>
        </p:nvSpPr>
        <p:spPr>
          <a:xfrm>
            <a:off x="1092596" y="0"/>
            <a:ext cx="53751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Indicators of the call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2FFD69-153F-4C59-83B4-3E78CA951C6D}"/>
              </a:ext>
            </a:extLst>
          </p:cNvPr>
          <p:cNvSpPr/>
          <p:nvPr/>
        </p:nvSpPr>
        <p:spPr>
          <a:xfrm>
            <a:off x="0" y="1065968"/>
            <a:ext cx="112645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Chosen before the foundation of the world or before being created –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Pet 1.20 </a:t>
            </a:r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(Jesus)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Eph 1.4 </a:t>
            </a:r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(us)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EAA196-9D6F-4262-9B7C-ACE81C363CDD}"/>
              </a:ext>
            </a:extLst>
          </p:cNvPr>
          <p:cNvSpPr/>
          <p:nvPr/>
        </p:nvSpPr>
        <p:spPr>
          <a:xfrm>
            <a:off x="281378" y="2820294"/>
            <a:ext cx="1191062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Filled with the Spirit of God from the womb – 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Jer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1.5 </a:t>
            </a:r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(Jeremiah)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Luk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1.15 </a:t>
            </a:r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(John the Baptist)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–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Luk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1.31 </a:t>
            </a:r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(Jesus)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2F9F0F-B261-4EC4-9BC7-A93AFDFCF6C0}"/>
              </a:ext>
            </a:extLst>
          </p:cNvPr>
          <p:cNvSpPr/>
          <p:nvPr/>
        </p:nvSpPr>
        <p:spPr>
          <a:xfrm>
            <a:off x="0" y="5208903"/>
            <a:ext cx="1241798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Called or chosen after birth – 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 37.6 </a:t>
            </a:r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(Joseph) 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Acts 9.11,15 </a:t>
            </a:r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(Apostle Paul)</a:t>
            </a:r>
          </a:p>
        </p:txBody>
      </p:sp>
    </p:spTree>
    <p:extLst>
      <p:ext uri="{BB962C8B-B14F-4D97-AF65-F5344CB8AC3E}">
        <p14:creationId xmlns:p14="http://schemas.microsoft.com/office/powerpoint/2010/main" val="26906042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A4F40-8301-467E-9A4F-2A67548C7A7A}"/>
              </a:ext>
            </a:extLst>
          </p:cNvPr>
          <p:cNvSpPr/>
          <p:nvPr/>
        </p:nvSpPr>
        <p:spPr>
          <a:xfrm>
            <a:off x="370906" y="1335"/>
            <a:ext cx="114501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FRAMEWORK OR BOUNDARIES OF THE CALLING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1E6F6B-AE7E-4066-8518-7303E7744695}"/>
              </a:ext>
            </a:extLst>
          </p:cNvPr>
          <p:cNvSpPr/>
          <p:nvPr/>
        </p:nvSpPr>
        <p:spPr>
          <a:xfrm>
            <a:off x="495300" y="772994"/>
            <a:ext cx="1157908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Boundaries of the call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exceeding the framework, instructions &amp; authority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your calling –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Cor 7.24 – 1 Cor 12.20 - 1 Sam 15.10:28 – Lev 10.1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D6DC36-D2AB-2711-04F3-8DB70D7A8641}"/>
              </a:ext>
            </a:extLst>
          </p:cNvPr>
          <p:cNvSpPr/>
          <p:nvPr/>
        </p:nvSpPr>
        <p:spPr>
          <a:xfrm>
            <a:off x="1955474" y="3166553"/>
            <a:ext cx="828104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Mantle &amp; the Mandate – </a:t>
            </a:r>
          </a:p>
          <a:p>
            <a:pPr algn="ctr"/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Kings 19.19 – 2 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Kings 2.15 - JER 1.4:10</a:t>
            </a:r>
          </a:p>
          <a:p>
            <a:pPr algn="ctr"/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LUKE 4.18,19 - ACTS 1.8 - ACTS 26.15:18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C7384B-D6D7-25CC-4361-9DAD8A12FD46}"/>
              </a:ext>
            </a:extLst>
          </p:cNvPr>
          <p:cNvSpPr/>
          <p:nvPr/>
        </p:nvSpPr>
        <p:spPr>
          <a:xfrm>
            <a:off x="2421701" y="5652342"/>
            <a:ext cx="768652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ANOINTING IN THE CALL</a:t>
            </a:r>
          </a:p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LUKE 4.18,19 – LUKE 24.49 - ACTS 1.8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BFBA67F-0D4D-4C2E-A1D7-82D080A4B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DBCE03-7DDC-457A-AA1E-FFEA919B1F6F}"/>
              </a:ext>
            </a:extLst>
          </p:cNvPr>
          <p:cNvSpPr/>
          <p:nvPr/>
        </p:nvSpPr>
        <p:spPr>
          <a:xfrm>
            <a:off x="802161" y="124830"/>
            <a:ext cx="10353761" cy="663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cap="all" spc="50" dirty="0">
                <a:ln w="0"/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The MINISTERIAL call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036551-AADA-47EC-AD45-01202C8E9C14}"/>
              </a:ext>
            </a:extLst>
          </p:cNvPr>
          <p:cNvSpPr/>
          <p:nvPr/>
        </p:nvSpPr>
        <p:spPr>
          <a:xfrm>
            <a:off x="-202019" y="2653046"/>
            <a:ext cx="12191999" cy="10733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algn="ctr" defTabSz="914400">
              <a:lnSpc>
                <a:spcPct val="120000"/>
              </a:lnSpc>
              <a:spcAft>
                <a:spcPts val="600"/>
              </a:spcAft>
            </a:pPr>
            <a:r>
              <a:rPr lang="en-US" sz="2800" b="1" cap="none" spc="50" dirty="0">
                <a:ln w="0"/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The fivefold ministry of Apostles, Prophets, </a:t>
            </a:r>
            <a:r>
              <a:rPr lang="en-US" sz="2800" b="1" spc="50" dirty="0">
                <a:ln w="0"/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Teachers, Pastors </a:t>
            </a:r>
          </a:p>
          <a:p>
            <a:pPr marL="342900" algn="ctr" defTabSz="914400">
              <a:lnSpc>
                <a:spcPct val="120000"/>
              </a:lnSpc>
              <a:spcAft>
                <a:spcPts val="600"/>
              </a:spcAft>
            </a:pPr>
            <a:r>
              <a:rPr lang="en-US" sz="2800" b="1" spc="50" dirty="0">
                <a:ln w="0"/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&amp; Evangelists</a:t>
            </a:r>
            <a:endParaRPr lang="en-US" sz="2800" b="1" cap="none" spc="50" dirty="0">
              <a:ln w="0"/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1D0DCE-26F5-464C-91CD-BB6EDB7C0576}"/>
              </a:ext>
            </a:extLst>
          </p:cNvPr>
          <p:cNvSpPr/>
          <p:nvPr/>
        </p:nvSpPr>
        <p:spPr>
          <a:xfrm>
            <a:off x="98949" y="4665806"/>
            <a:ext cx="127767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Ministry of helps &amp; administration 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(deacons/bishops) </a:t>
            </a:r>
            <a:r>
              <a:rPr lang="en-US" sz="2800" b="1" cap="none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 Cor 12.28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49ECC4-B474-4A0E-8481-22A6855E3DF9}"/>
              </a:ext>
            </a:extLst>
          </p:cNvPr>
          <p:cNvSpPr txBox="1"/>
          <p:nvPr/>
        </p:nvSpPr>
        <p:spPr>
          <a:xfrm>
            <a:off x="-116959" y="3907137"/>
            <a:ext cx="73822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Called by empowerment – </a:t>
            </a:r>
            <a:r>
              <a:rPr lang="en-US" sz="2800" b="1" cap="none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 Cor 12.28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0ACA74-B7EA-D8DF-F46E-4EFE8B65DB7F}"/>
              </a:ext>
            </a:extLst>
          </p:cNvPr>
          <p:cNvSpPr txBox="1"/>
          <p:nvPr/>
        </p:nvSpPr>
        <p:spPr>
          <a:xfrm>
            <a:off x="315758" y="660636"/>
            <a:ext cx="115604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cap="all" spc="50" dirty="0">
                <a:ln w="0"/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is ALWAYS specific &amp; PERTAINS TO A HEAVENLY CALLING NOT AN EARTHLY ONE – </a:t>
            </a:r>
            <a:r>
              <a:rPr lang="en-US" sz="2400" b="1" cap="all" spc="50" dirty="0">
                <a:ln w="0"/>
                <a:solidFill>
                  <a:srgbClr val="FF00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Heb 5.1:6</a:t>
            </a:r>
          </a:p>
          <a:p>
            <a:r>
              <a:rPr lang="en-US" sz="2400" b="1" cap="all" spc="50" dirty="0">
                <a:ln w="0"/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r>
              <a:rPr lang="en-US" sz="2400" b="1" cap="all" spc="50" dirty="0">
                <a:ln w="0"/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This is the difference between religious servitude &amp;  spiritual servitude unto god</a:t>
            </a:r>
            <a:endParaRPr lang="en-AU" sz="2400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726BC2-C1FA-E39D-5BC0-0C5BA3A3D994}"/>
              </a:ext>
            </a:extLst>
          </p:cNvPr>
          <p:cNvSpPr/>
          <p:nvPr/>
        </p:nvSpPr>
        <p:spPr>
          <a:xfrm>
            <a:off x="98949" y="5319117"/>
            <a:ext cx="12776752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It would be worth mentioning here:</a:t>
            </a:r>
          </a:p>
          <a:p>
            <a:pPr algn="just">
              <a:spcAft>
                <a:spcPts val="600"/>
              </a:spcAft>
            </a:pP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 gifting of spiritual gifts by the Holy Spirit is not be confused </a:t>
            </a:r>
          </a:p>
          <a:p>
            <a:pPr algn="just">
              <a:spcAft>
                <a:spcPts val="600"/>
              </a:spcAft>
            </a:pP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with t</a:t>
            </a:r>
            <a:r>
              <a:rPr lang="en-US" sz="28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he call on someone’s life</a:t>
            </a:r>
          </a:p>
        </p:txBody>
      </p:sp>
    </p:spTree>
    <p:extLst>
      <p:ext uri="{BB962C8B-B14F-4D97-AF65-F5344CB8AC3E}">
        <p14:creationId xmlns:p14="http://schemas.microsoft.com/office/powerpoint/2010/main" val="3986024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B25B26-879B-499A-B57E-98AC20E23416}"/>
              </a:ext>
            </a:extLst>
          </p:cNvPr>
          <p:cNvSpPr/>
          <p:nvPr/>
        </p:nvSpPr>
        <p:spPr>
          <a:xfrm>
            <a:off x="116958" y="1651981"/>
            <a:ext cx="119616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are offices in the gifts to the church and other calls are without an office- </a:t>
            </a:r>
            <a:r>
              <a:rPr lang="en-US" sz="32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Rom 11.13 –1 Cor 12.4:6 &amp; 28: 30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E8CCFA-228D-4605-AF71-A726A563D1C4}"/>
              </a:ext>
            </a:extLst>
          </p:cNvPr>
          <p:cNvSpPr/>
          <p:nvPr/>
        </p:nvSpPr>
        <p:spPr>
          <a:xfrm>
            <a:off x="69111" y="3003703"/>
            <a:ext cx="1182340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are mantles (authority, responsibility) given to the office – </a:t>
            </a:r>
            <a:r>
              <a:rPr lang="en-US" sz="32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Kings 19.13,19 – 2 Kings 2.8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F78073-D459-4872-BD54-86820C16B9C3}"/>
              </a:ext>
            </a:extLst>
          </p:cNvPr>
          <p:cNvSpPr/>
          <p:nvPr/>
        </p:nvSpPr>
        <p:spPr>
          <a:xfrm>
            <a:off x="0" y="4305949"/>
            <a:ext cx="119616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are spiritual gifts given in the office – </a:t>
            </a:r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Heb 2.4 – </a:t>
            </a:r>
          </a:p>
          <a:p>
            <a:pPr algn="just"/>
            <a:r>
              <a:rPr lang="en-US" sz="32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Cor 12.28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1263C-D2CC-47A6-911C-375957BB588D}"/>
              </a:ext>
            </a:extLst>
          </p:cNvPr>
          <p:cNvSpPr/>
          <p:nvPr/>
        </p:nvSpPr>
        <p:spPr>
          <a:xfrm>
            <a:off x="0" y="5657671"/>
            <a:ext cx="1156822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is personal discretion given to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office – </a:t>
            </a:r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 27.7 – Gen 48.9</a:t>
            </a:r>
            <a:endParaRPr lang="en-US" sz="3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B0131-5B87-1E51-D421-15A3B16BFAAA}"/>
              </a:ext>
            </a:extLst>
          </p:cNvPr>
          <p:cNvSpPr/>
          <p:nvPr/>
        </p:nvSpPr>
        <p:spPr>
          <a:xfrm>
            <a:off x="2806875" y="397615"/>
            <a:ext cx="67405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FRAMEWORK OF OFFICES</a:t>
            </a:r>
            <a:endParaRPr lang="en-US" sz="3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771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43395</TotalTime>
  <Words>1011</Words>
  <Application>Microsoft Macintosh PowerPoint</Application>
  <PresentationFormat>Widescreen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Amasis MT Pro Medium</vt:lpstr>
      <vt:lpstr>Arial</vt:lpstr>
      <vt:lpstr>Bookman Old Style</vt:lpstr>
      <vt:lpstr>Rockwell</vt:lpstr>
      <vt:lpstr>Verdana</vt:lpstr>
      <vt:lpstr>Wingdings</vt:lpstr>
      <vt:lpstr>Damask</vt:lpstr>
      <vt:lpstr>The Framework of the  Calling of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Calling of God</dc:title>
  <dc:creator>Noble Rajkumar</dc:creator>
  <cp:lastModifiedBy>Noble Rajkumar</cp:lastModifiedBy>
  <cp:revision>24</cp:revision>
  <dcterms:created xsi:type="dcterms:W3CDTF">2022-01-17T02:04:21Z</dcterms:created>
  <dcterms:modified xsi:type="dcterms:W3CDTF">2022-05-30T10:03:19Z</dcterms:modified>
</cp:coreProperties>
</file>